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256" r:id="rId3"/>
    <p:sldId id="261" r:id="rId4"/>
    <p:sldId id="258" r:id="rId5"/>
    <p:sldId id="257" r:id="rId6"/>
    <p:sldId id="259"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599"/>
  </p:normalViewPr>
  <p:slideViewPr>
    <p:cSldViewPr snapToGrid="0" snapToObjects="1">
      <p:cViewPr>
        <p:scale>
          <a:sx n="180" d="100"/>
          <a:sy n="180" d="100"/>
        </p:scale>
        <p:origin x="968" y="-642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374708C-0596-AC4B-BAB3-71077666C7BD}" type="datetimeFigureOut">
              <a:rPr lang="en-TR" smtClean="0"/>
              <a:t>14.01.2021</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506213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74708C-0596-AC4B-BAB3-71077666C7BD}" type="datetimeFigureOut">
              <a:rPr lang="en-TR" smtClean="0"/>
              <a:t>14.01.2021</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1579762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374708C-0596-AC4B-BAB3-71077666C7BD}" type="datetimeFigureOut">
              <a:rPr lang="en-TR" smtClean="0"/>
              <a:t>14.01.2021</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3343314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74708C-0596-AC4B-BAB3-71077666C7BD}" type="datetimeFigureOut">
              <a:rPr lang="en-TR" smtClean="0"/>
              <a:t>14.01.2021</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93713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74708C-0596-AC4B-BAB3-71077666C7BD}" type="datetimeFigureOut">
              <a:rPr lang="en-TR" smtClean="0"/>
              <a:t>14.01.2021</a:t>
            </a:fld>
            <a:endParaRPr lang="en-TR"/>
          </a:p>
        </p:txBody>
      </p:sp>
      <p:sp>
        <p:nvSpPr>
          <p:cNvPr id="8" name="Footer Placeholder 7"/>
          <p:cNvSpPr>
            <a:spLocks noGrp="1"/>
          </p:cNvSpPr>
          <p:nvPr>
            <p:ph type="ftr" sz="quarter" idx="11"/>
          </p:nvPr>
        </p:nvSpPr>
        <p:spPr/>
        <p:txBody>
          <a:bodyPr/>
          <a:lstStyle/>
          <a:p>
            <a:endParaRPr lang="en-TR"/>
          </a:p>
        </p:txBody>
      </p:sp>
      <p:sp>
        <p:nvSpPr>
          <p:cNvPr id="9" name="Slide Number Placeholder 8"/>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3721734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74708C-0596-AC4B-BAB3-71077666C7BD}" type="datetimeFigureOut">
              <a:rPr lang="en-TR" smtClean="0"/>
              <a:t>14.01.2021</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689287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74708C-0596-AC4B-BAB3-71077666C7BD}" type="datetimeFigureOut">
              <a:rPr lang="en-TR" smtClean="0"/>
              <a:t>14.01.2021</a:t>
            </a:fld>
            <a:endParaRPr lang="en-TR"/>
          </a:p>
        </p:txBody>
      </p:sp>
      <p:sp>
        <p:nvSpPr>
          <p:cNvPr id="3" name="Footer Placeholder 2"/>
          <p:cNvSpPr>
            <a:spLocks noGrp="1"/>
          </p:cNvSpPr>
          <p:nvPr>
            <p:ph type="ftr" sz="quarter" idx="11"/>
          </p:nvPr>
        </p:nvSpPr>
        <p:spPr/>
        <p:txBody>
          <a:bodyPr/>
          <a:lstStyle/>
          <a:p>
            <a:endParaRPr lang="en-TR"/>
          </a:p>
        </p:txBody>
      </p:sp>
      <p:sp>
        <p:nvSpPr>
          <p:cNvPr id="4" name="Slide Number Placeholder 3"/>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928153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374708C-0596-AC4B-BAB3-71077666C7BD}" type="datetimeFigureOut">
              <a:rPr lang="en-TR" smtClean="0"/>
              <a:t>14.01.2021</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3343634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374708C-0596-AC4B-BAB3-71077666C7BD}" type="datetimeFigureOut">
              <a:rPr lang="en-TR" smtClean="0"/>
              <a:t>14.01.2021</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1950537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74708C-0596-AC4B-BAB3-71077666C7BD}" type="datetimeFigureOut">
              <a:rPr lang="en-TR" smtClean="0"/>
              <a:t>14.01.2021</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3689342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74708C-0596-AC4B-BAB3-71077666C7BD}" type="datetimeFigureOut">
              <a:rPr lang="en-TR" smtClean="0"/>
              <a:t>14.01.2021</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6D3E3A22-5AE2-BF4D-ACA4-C5D04496026C}" type="slidenum">
              <a:rPr lang="en-TR" smtClean="0"/>
              <a:t>‹#›</a:t>
            </a:fld>
            <a:endParaRPr lang="en-TR"/>
          </a:p>
        </p:txBody>
      </p:sp>
    </p:spTree>
    <p:extLst>
      <p:ext uri="{BB962C8B-B14F-4D97-AF65-F5344CB8AC3E}">
        <p14:creationId xmlns:p14="http://schemas.microsoft.com/office/powerpoint/2010/main" val="24964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374708C-0596-AC4B-BAB3-71077666C7BD}" type="datetimeFigureOut">
              <a:rPr lang="en-TR" smtClean="0"/>
              <a:t>14.01.2021</a:t>
            </a:fld>
            <a:endParaRPr lang="en-T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T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D3E3A22-5AE2-BF4D-ACA4-C5D04496026C}" type="slidenum">
              <a:rPr lang="en-TR" smtClean="0"/>
              <a:t>‹#›</a:t>
            </a:fld>
            <a:endParaRPr lang="en-TR"/>
          </a:p>
        </p:txBody>
      </p:sp>
    </p:spTree>
    <p:extLst>
      <p:ext uri="{BB962C8B-B14F-4D97-AF65-F5344CB8AC3E}">
        <p14:creationId xmlns:p14="http://schemas.microsoft.com/office/powerpoint/2010/main" val="24056568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ordwall.net/resource/946768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ZGNN4EPJzGk&amp;feature=emb_log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bbc.co.uk/news/special/2013/newsspec_6115-b/english/index.html?v=1.1.0"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www.youtube.com/watch?v=ZGNN4EPJzGk&amp;feature=emb_log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descr="A bridge over a body of water&#10;&#10;Description automatically generated with low confidence">
            <a:extLst>
              <a:ext uri="{FF2B5EF4-FFF2-40B4-BE49-F238E27FC236}">
                <a16:creationId xmlns:a16="http://schemas.microsoft.com/office/drawing/2014/main" id="{88A011E5-A6B6-6842-B087-EE875DE28B21}"/>
              </a:ext>
            </a:extLst>
          </p:cNvPr>
          <p:cNvPicPr>
            <a:picLocks noChangeAspect="1"/>
          </p:cNvPicPr>
          <p:nvPr/>
        </p:nvPicPr>
        <p:blipFill>
          <a:blip r:embed="rId2"/>
          <a:stretch>
            <a:fillRect/>
          </a:stretch>
        </p:blipFill>
        <p:spPr>
          <a:xfrm>
            <a:off x="361950" y="1051531"/>
            <a:ext cx="6148006" cy="4611004"/>
          </a:xfrm>
          <a:prstGeom prst="rect">
            <a:avLst/>
          </a:prstGeom>
        </p:spPr>
      </p:pic>
      <p:sp>
        <p:nvSpPr>
          <p:cNvPr id="10" name="Rectangle 9">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40600"/>
            <a:ext cx="6858000" cy="25654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542C9887-4333-924A-9786-CB3779C552EB}"/>
              </a:ext>
            </a:extLst>
          </p:cNvPr>
          <p:cNvSpPr>
            <a:spLocks noGrp="1"/>
          </p:cNvSpPr>
          <p:nvPr>
            <p:ph type="title"/>
          </p:nvPr>
        </p:nvSpPr>
        <p:spPr>
          <a:xfrm>
            <a:off x="900112" y="6637970"/>
            <a:ext cx="5094288" cy="1591630"/>
          </a:xfrm>
          <a:solidFill>
            <a:srgbClr val="FFFFFF"/>
          </a:solidFill>
          <a:ln w="38100">
            <a:solidFill>
              <a:srgbClr val="404040"/>
            </a:solidFill>
            <a:miter lim="800000"/>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rmAutofit/>
          </a:bodyPr>
          <a:lstStyle/>
          <a:p>
            <a:pPr algn="ctr"/>
            <a:r>
              <a:rPr lang="en-US" b="1" dirty="0">
                <a:solidFill>
                  <a:srgbClr val="404040"/>
                </a:solidFill>
                <a:latin typeface="MACSHANDWRITING" panose="02000603000000000000" pitchFamily="2" charset="0"/>
                <a:ea typeface="+mj-ea"/>
                <a:cs typeface="+mj-cs"/>
              </a:rPr>
              <a:t>THE 7 TYPES OF REST THAT EVERY PERSON NEEDS</a:t>
            </a:r>
            <a:br>
              <a:rPr lang="en-US" dirty="0">
                <a:solidFill>
                  <a:srgbClr val="404040"/>
                </a:solidFill>
                <a:latin typeface="MACSHANDWRITING" panose="02000603000000000000" pitchFamily="2" charset="0"/>
                <a:ea typeface="+mj-ea"/>
                <a:cs typeface="+mj-cs"/>
              </a:rPr>
            </a:br>
            <a:endParaRPr lang="en-US" dirty="0">
              <a:solidFill>
                <a:srgbClr val="404040"/>
              </a:solidFill>
              <a:latin typeface="MACSHANDWRITING" panose="02000603000000000000" pitchFamily="2" charset="0"/>
              <a:ea typeface="+mj-ea"/>
              <a:cs typeface="+mj-cs"/>
            </a:endParaRPr>
          </a:p>
        </p:txBody>
      </p:sp>
    </p:spTree>
    <p:extLst>
      <p:ext uri="{BB962C8B-B14F-4D97-AF65-F5344CB8AC3E}">
        <p14:creationId xmlns:p14="http://schemas.microsoft.com/office/powerpoint/2010/main" val="2163169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able&#10;&#10;Description automatically generated">
            <a:extLst>
              <a:ext uri="{FF2B5EF4-FFF2-40B4-BE49-F238E27FC236}">
                <a16:creationId xmlns:a16="http://schemas.microsoft.com/office/drawing/2014/main" id="{1F8CD742-E005-7240-A4EA-13ADE89BA2DD}"/>
              </a:ext>
            </a:extLst>
          </p:cNvPr>
          <p:cNvPicPr>
            <a:picLocks noChangeAspect="1"/>
          </p:cNvPicPr>
          <p:nvPr/>
        </p:nvPicPr>
        <p:blipFill>
          <a:blip r:embed="rId2"/>
          <a:stretch>
            <a:fillRect/>
          </a:stretch>
        </p:blipFill>
        <p:spPr>
          <a:xfrm>
            <a:off x="134681" y="769089"/>
            <a:ext cx="6464595" cy="9136911"/>
          </a:xfrm>
          <a:prstGeom prst="rect">
            <a:avLst/>
          </a:prstGeom>
          <a:ln w="57150">
            <a:solidFill>
              <a:schemeClr val="bg1"/>
            </a:solidFill>
            <a:extLst>
              <a:ext uri="{C807C97D-BFC1-408E-A445-0C87EB9F89A2}">
                <ask:lineSketchStyleProps xmlns:ask="http://schemas.microsoft.com/office/drawing/2018/sketchyshapes" sd="1219033472">
                  <a:custGeom>
                    <a:avLst/>
                    <a:gdLst>
                      <a:gd name="connsiteX0" fmla="*/ 0 w 6464595"/>
                      <a:gd name="connsiteY0" fmla="*/ 0 h 9225516"/>
                      <a:gd name="connsiteX1" fmla="*/ 646460 w 6464595"/>
                      <a:gd name="connsiteY1" fmla="*/ 0 h 9225516"/>
                      <a:gd name="connsiteX2" fmla="*/ 1357565 w 6464595"/>
                      <a:gd name="connsiteY2" fmla="*/ 0 h 9225516"/>
                      <a:gd name="connsiteX3" fmla="*/ 2068670 w 6464595"/>
                      <a:gd name="connsiteY3" fmla="*/ 0 h 9225516"/>
                      <a:gd name="connsiteX4" fmla="*/ 2844422 w 6464595"/>
                      <a:gd name="connsiteY4" fmla="*/ 0 h 9225516"/>
                      <a:gd name="connsiteX5" fmla="*/ 3490881 w 6464595"/>
                      <a:gd name="connsiteY5" fmla="*/ 0 h 9225516"/>
                      <a:gd name="connsiteX6" fmla="*/ 4201987 w 6464595"/>
                      <a:gd name="connsiteY6" fmla="*/ 0 h 9225516"/>
                      <a:gd name="connsiteX7" fmla="*/ 4848446 w 6464595"/>
                      <a:gd name="connsiteY7" fmla="*/ 0 h 9225516"/>
                      <a:gd name="connsiteX8" fmla="*/ 5494906 w 6464595"/>
                      <a:gd name="connsiteY8" fmla="*/ 0 h 9225516"/>
                      <a:gd name="connsiteX9" fmla="*/ 6464595 w 6464595"/>
                      <a:gd name="connsiteY9" fmla="*/ 0 h 9225516"/>
                      <a:gd name="connsiteX10" fmla="*/ 6464595 w 6464595"/>
                      <a:gd name="connsiteY10" fmla="*/ 382200 h 9225516"/>
                      <a:gd name="connsiteX11" fmla="*/ 6464595 w 6464595"/>
                      <a:gd name="connsiteY11" fmla="*/ 1133421 h 9225516"/>
                      <a:gd name="connsiteX12" fmla="*/ 6464595 w 6464595"/>
                      <a:gd name="connsiteY12" fmla="*/ 1607876 h 9225516"/>
                      <a:gd name="connsiteX13" fmla="*/ 6464595 w 6464595"/>
                      <a:gd name="connsiteY13" fmla="*/ 2359096 h 9225516"/>
                      <a:gd name="connsiteX14" fmla="*/ 6464595 w 6464595"/>
                      <a:gd name="connsiteY14" fmla="*/ 2925807 h 9225516"/>
                      <a:gd name="connsiteX15" fmla="*/ 6464595 w 6464595"/>
                      <a:gd name="connsiteY15" fmla="*/ 3400262 h 9225516"/>
                      <a:gd name="connsiteX16" fmla="*/ 6464595 w 6464595"/>
                      <a:gd name="connsiteY16" fmla="*/ 3782462 h 9225516"/>
                      <a:gd name="connsiteX17" fmla="*/ 6464595 w 6464595"/>
                      <a:gd name="connsiteY17" fmla="*/ 4256917 h 9225516"/>
                      <a:gd name="connsiteX18" fmla="*/ 6464595 w 6464595"/>
                      <a:gd name="connsiteY18" fmla="*/ 4731372 h 9225516"/>
                      <a:gd name="connsiteX19" fmla="*/ 6464595 w 6464595"/>
                      <a:gd name="connsiteY19" fmla="*/ 5390337 h 9225516"/>
                      <a:gd name="connsiteX20" fmla="*/ 6464595 w 6464595"/>
                      <a:gd name="connsiteY20" fmla="*/ 6049303 h 9225516"/>
                      <a:gd name="connsiteX21" fmla="*/ 6464595 w 6464595"/>
                      <a:gd name="connsiteY21" fmla="*/ 6616013 h 9225516"/>
                      <a:gd name="connsiteX22" fmla="*/ 6464595 w 6464595"/>
                      <a:gd name="connsiteY22" fmla="*/ 7459489 h 9225516"/>
                      <a:gd name="connsiteX23" fmla="*/ 6464595 w 6464595"/>
                      <a:gd name="connsiteY23" fmla="*/ 7933944 h 9225516"/>
                      <a:gd name="connsiteX24" fmla="*/ 6464595 w 6464595"/>
                      <a:gd name="connsiteY24" fmla="*/ 9225516 h 9225516"/>
                      <a:gd name="connsiteX25" fmla="*/ 5947427 w 6464595"/>
                      <a:gd name="connsiteY25" fmla="*/ 9225516 h 9225516"/>
                      <a:gd name="connsiteX26" fmla="*/ 5494906 w 6464595"/>
                      <a:gd name="connsiteY26" fmla="*/ 9225516 h 9225516"/>
                      <a:gd name="connsiteX27" fmla="*/ 4719154 w 6464595"/>
                      <a:gd name="connsiteY27" fmla="*/ 9225516 h 9225516"/>
                      <a:gd name="connsiteX28" fmla="*/ 4137341 w 6464595"/>
                      <a:gd name="connsiteY28" fmla="*/ 9225516 h 9225516"/>
                      <a:gd name="connsiteX29" fmla="*/ 3426235 w 6464595"/>
                      <a:gd name="connsiteY29" fmla="*/ 9225516 h 9225516"/>
                      <a:gd name="connsiteX30" fmla="*/ 2973714 w 6464595"/>
                      <a:gd name="connsiteY30" fmla="*/ 9225516 h 9225516"/>
                      <a:gd name="connsiteX31" fmla="*/ 2197962 w 6464595"/>
                      <a:gd name="connsiteY31" fmla="*/ 9225516 h 9225516"/>
                      <a:gd name="connsiteX32" fmla="*/ 1616149 w 6464595"/>
                      <a:gd name="connsiteY32" fmla="*/ 9225516 h 9225516"/>
                      <a:gd name="connsiteX33" fmla="*/ 969689 w 6464595"/>
                      <a:gd name="connsiteY33" fmla="*/ 9225516 h 9225516"/>
                      <a:gd name="connsiteX34" fmla="*/ 0 w 6464595"/>
                      <a:gd name="connsiteY34" fmla="*/ 9225516 h 9225516"/>
                      <a:gd name="connsiteX35" fmla="*/ 0 w 6464595"/>
                      <a:gd name="connsiteY35" fmla="*/ 8474295 h 9225516"/>
                      <a:gd name="connsiteX36" fmla="*/ 0 w 6464595"/>
                      <a:gd name="connsiteY36" fmla="*/ 8092095 h 9225516"/>
                      <a:gd name="connsiteX37" fmla="*/ 0 w 6464595"/>
                      <a:gd name="connsiteY37" fmla="*/ 7433130 h 9225516"/>
                      <a:gd name="connsiteX38" fmla="*/ 0 w 6464595"/>
                      <a:gd name="connsiteY38" fmla="*/ 7050930 h 9225516"/>
                      <a:gd name="connsiteX39" fmla="*/ 0 w 6464595"/>
                      <a:gd name="connsiteY39" fmla="*/ 6299709 h 9225516"/>
                      <a:gd name="connsiteX40" fmla="*/ 0 w 6464595"/>
                      <a:gd name="connsiteY40" fmla="*/ 5640744 h 9225516"/>
                      <a:gd name="connsiteX41" fmla="*/ 0 w 6464595"/>
                      <a:gd name="connsiteY41" fmla="*/ 4889523 h 9225516"/>
                      <a:gd name="connsiteX42" fmla="*/ 0 w 6464595"/>
                      <a:gd name="connsiteY42" fmla="*/ 4230558 h 9225516"/>
                      <a:gd name="connsiteX43" fmla="*/ 0 w 6464595"/>
                      <a:gd name="connsiteY43" fmla="*/ 3479337 h 9225516"/>
                      <a:gd name="connsiteX44" fmla="*/ 0 w 6464595"/>
                      <a:gd name="connsiteY44" fmla="*/ 2728117 h 9225516"/>
                      <a:gd name="connsiteX45" fmla="*/ 0 w 6464595"/>
                      <a:gd name="connsiteY45" fmla="*/ 1884641 h 9225516"/>
                      <a:gd name="connsiteX46" fmla="*/ 0 w 6464595"/>
                      <a:gd name="connsiteY46" fmla="*/ 1502441 h 9225516"/>
                      <a:gd name="connsiteX47" fmla="*/ 0 w 6464595"/>
                      <a:gd name="connsiteY47" fmla="*/ 1120241 h 9225516"/>
                      <a:gd name="connsiteX48" fmla="*/ 0 w 6464595"/>
                      <a:gd name="connsiteY48" fmla="*/ 0 h 922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464595" h="9225516" fill="none" extrusionOk="0">
                        <a:moveTo>
                          <a:pt x="0" y="0"/>
                        </a:moveTo>
                        <a:cubicBezTo>
                          <a:pt x="297961" y="-8961"/>
                          <a:pt x="506654" y="22876"/>
                          <a:pt x="646460" y="0"/>
                        </a:cubicBezTo>
                        <a:cubicBezTo>
                          <a:pt x="786266" y="-22876"/>
                          <a:pt x="1089125" y="16127"/>
                          <a:pt x="1357565" y="0"/>
                        </a:cubicBezTo>
                        <a:cubicBezTo>
                          <a:pt x="1626006" y="-16127"/>
                          <a:pt x="1742820" y="9648"/>
                          <a:pt x="2068670" y="0"/>
                        </a:cubicBezTo>
                        <a:cubicBezTo>
                          <a:pt x="2394520" y="-9648"/>
                          <a:pt x="2528363" y="10650"/>
                          <a:pt x="2844422" y="0"/>
                        </a:cubicBezTo>
                        <a:cubicBezTo>
                          <a:pt x="3160481" y="-10650"/>
                          <a:pt x="3230385" y="23639"/>
                          <a:pt x="3490881" y="0"/>
                        </a:cubicBezTo>
                        <a:cubicBezTo>
                          <a:pt x="3751377" y="-23639"/>
                          <a:pt x="3911929" y="-9392"/>
                          <a:pt x="4201987" y="0"/>
                        </a:cubicBezTo>
                        <a:cubicBezTo>
                          <a:pt x="4492045" y="9392"/>
                          <a:pt x="4559260" y="-31978"/>
                          <a:pt x="4848446" y="0"/>
                        </a:cubicBezTo>
                        <a:cubicBezTo>
                          <a:pt x="5137632" y="31978"/>
                          <a:pt x="5350273" y="-6388"/>
                          <a:pt x="5494906" y="0"/>
                        </a:cubicBezTo>
                        <a:cubicBezTo>
                          <a:pt x="5639539" y="6388"/>
                          <a:pt x="6240224" y="-29199"/>
                          <a:pt x="6464595" y="0"/>
                        </a:cubicBezTo>
                        <a:cubicBezTo>
                          <a:pt x="6448012" y="154440"/>
                          <a:pt x="6468517" y="202621"/>
                          <a:pt x="6464595" y="382200"/>
                        </a:cubicBezTo>
                        <a:cubicBezTo>
                          <a:pt x="6460673" y="561779"/>
                          <a:pt x="6443114" y="882968"/>
                          <a:pt x="6464595" y="1133421"/>
                        </a:cubicBezTo>
                        <a:cubicBezTo>
                          <a:pt x="6486076" y="1383874"/>
                          <a:pt x="6441750" y="1466938"/>
                          <a:pt x="6464595" y="1607876"/>
                        </a:cubicBezTo>
                        <a:cubicBezTo>
                          <a:pt x="6487440" y="1748815"/>
                          <a:pt x="6479864" y="2200097"/>
                          <a:pt x="6464595" y="2359096"/>
                        </a:cubicBezTo>
                        <a:cubicBezTo>
                          <a:pt x="6449326" y="2518095"/>
                          <a:pt x="6446813" y="2801244"/>
                          <a:pt x="6464595" y="2925807"/>
                        </a:cubicBezTo>
                        <a:cubicBezTo>
                          <a:pt x="6482377" y="3050370"/>
                          <a:pt x="6460727" y="3260954"/>
                          <a:pt x="6464595" y="3400262"/>
                        </a:cubicBezTo>
                        <a:cubicBezTo>
                          <a:pt x="6468463" y="3539571"/>
                          <a:pt x="6473097" y="3631261"/>
                          <a:pt x="6464595" y="3782462"/>
                        </a:cubicBezTo>
                        <a:cubicBezTo>
                          <a:pt x="6456093" y="3933663"/>
                          <a:pt x="6443528" y="4022853"/>
                          <a:pt x="6464595" y="4256917"/>
                        </a:cubicBezTo>
                        <a:cubicBezTo>
                          <a:pt x="6485662" y="4490982"/>
                          <a:pt x="6461526" y="4583962"/>
                          <a:pt x="6464595" y="4731372"/>
                        </a:cubicBezTo>
                        <a:cubicBezTo>
                          <a:pt x="6467664" y="4878783"/>
                          <a:pt x="6469513" y="5080786"/>
                          <a:pt x="6464595" y="5390337"/>
                        </a:cubicBezTo>
                        <a:cubicBezTo>
                          <a:pt x="6459677" y="5699889"/>
                          <a:pt x="6455479" y="5845375"/>
                          <a:pt x="6464595" y="6049303"/>
                        </a:cubicBezTo>
                        <a:cubicBezTo>
                          <a:pt x="6473711" y="6253231"/>
                          <a:pt x="6445469" y="6423300"/>
                          <a:pt x="6464595" y="6616013"/>
                        </a:cubicBezTo>
                        <a:cubicBezTo>
                          <a:pt x="6483722" y="6808726"/>
                          <a:pt x="6505824" y="7288345"/>
                          <a:pt x="6464595" y="7459489"/>
                        </a:cubicBezTo>
                        <a:cubicBezTo>
                          <a:pt x="6423366" y="7630633"/>
                          <a:pt x="6471380" y="7752199"/>
                          <a:pt x="6464595" y="7933944"/>
                        </a:cubicBezTo>
                        <a:cubicBezTo>
                          <a:pt x="6457810" y="8115690"/>
                          <a:pt x="6404972" y="8817831"/>
                          <a:pt x="6464595" y="9225516"/>
                        </a:cubicBezTo>
                        <a:cubicBezTo>
                          <a:pt x="6245250" y="9241516"/>
                          <a:pt x="6142927" y="9206002"/>
                          <a:pt x="5947427" y="9225516"/>
                        </a:cubicBezTo>
                        <a:cubicBezTo>
                          <a:pt x="5751927" y="9245030"/>
                          <a:pt x="5657622" y="9243910"/>
                          <a:pt x="5494906" y="9225516"/>
                        </a:cubicBezTo>
                        <a:cubicBezTo>
                          <a:pt x="5332190" y="9207122"/>
                          <a:pt x="4960101" y="9262415"/>
                          <a:pt x="4719154" y="9225516"/>
                        </a:cubicBezTo>
                        <a:cubicBezTo>
                          <a:pt x="4478207" y="9188617"/>
                          <a:pt x="4320722" y="9226169"/>
                          <a:pt x="4137341" y="9225516"/>
                        </a:cubicBezTo>
                        <a:cubicBezTo>
                          <a:pt x="3953960" y="9224863"/>
                          <a:pt x="3687142" y="9225763"/>
                          <a:pt x="3426235" y="9225516"/>
                        </a:cubicBezTo>
                        <a:cubicBezTo>
                          <a:pt x="3165328" y="9225269"/>
                          <a:pt x="3177847" y="9238859"/>
                          <a:pt x="2973714" y="9225516"/>
                        </a:cubicBezTo>
                        <a:cubicBezTo>
                          <a:pt x="2769581" y="9212173"/>
                          <a:pt x="2382167" y="9203187"/>
                          <a:pt x="2197962" y="9225516"/>
                        </a:cubicBezTo>
                        <a:cubicBezTo>
                          <a:pt x="2013757" y="9247845"/>
                          <a:pt x="1904047" y="9196944"/>
                          <a:pt x="1616149" y="9225516"/>
                        </a:cubicBezTo>
                        <a:cubicBezTo>
                          <a:pt x="1328251" y="9254088"/>
                          <a:pt x="1234892" y="9196622"/>
                          <a:pt x="969689" y="9225516"/>
                        </a:cubicBezTo>
                        <a:cubicBezTo>
                          <a:pt x="704486" y="9254410"/>
                          <a:pt x="357996" y="9248611"/>
                          <a:pt x="0" y="9225516"/>
                        </a:cubicBezTo>
                        <a:cubicBezTo>
                          <a:pt x="6773" y="8941198"/>
                          <a:pt x="14240" y="8803388"/>
                          <a:pt x="0" y="8474295"/>
                        </a:cubicBezTo>
                        <a:cubicBezTo>
                          <a:pt x="-14240" y="8145202"/>
                          <a:pt x="2375" y="8205165"/>
                          <a:pt x="0" y="8092095"/>
                        </a:cubicBezTo>
                        <a:cubicBezTo>
                          <a:pt x="-2375" y="7979025"/>
                          <a:pt x="12760" y="7675878"/>
                          <a:pt x="0" y="7433130"/>
                        </a:cubicBezTo>
                        <a:cubicBezTo>
                          <a:pt x="-12760" y="7190382"/>
                          <a:pt x="-14687" y="7225017"/>
                          <a:pt x="0" y="7050930"/>
                        </a:cubicBezTo>
                        <a:cubicBezTo>
                          <a:pt x="14687" y="6876843"/>
                          <a:pt x="-3812" y="6572748"/>
                          <a:pt x="0" y="6299709"/>
                        </a:cubicBezTo>
                        <a:cubicBezTo>
                          <a:pt x="3812" y="6026670"/>
                          <a:pt x="4026" y="5839918"/>
                          <a:pt x="0" y="5640744"/>
                        </a:cubicBezTo>
                        <a:cubicBezTo>
                          <a:pt x="-4026" y="5441571"/>
                          <a:pt x="9070" y="5182338"/>
                          <a:pt x="0" y="4889523"/>
                        </a:cubicBezTo>
                        <a:cubicBezTo>
                          <a:pt x="-9070" y="4596708"/>
                          <a:pt x="-25233" y="4506006"/>
                          <a:pt x="0" y="4230558"/>
                        </a:cubicBezTo>
                        <a:cubicBezTo>
                          <a:pt x="25233" y="3955111"/>
                          <a:pt x="-30592" y="3853782"/>
                          <a:pt x="0" y="3479337"/>
                        </a:cubicBezTo>
                        <a:cubicBezTo>
                          <a:pt x="30592" y="3104892"/>
                          <a:pt x="23641" y="3073244"/>
                          <a:pt x="0" y="2728117"/>
                        </a:cubicBezTo>
                        <a:cubicBezTo>
                          <a:pt x="-23641" y="2382990"/>
                          <a:pt x="37169" y="2249482"/>
                          <a:pt x="0" y="1884641"/>
                        </a:cubicBezTo>
                        <a:cubicBezTo>
                          <a:pt x="-37169" y="1519800"/>
                          <a:pt x="-12304" y="1602634"/>
                          <a:pt x="0" y="1502441"/>
                        </a:cubicBezTo>
                        <a:cubicBezTo>
                          <a:pt x="12304" y="1402248"/>
                          <a:pt x="-2517" y="1216620"/>
                          <a:pt x="0" y="1120241"/>
                        </a:cubicBezTo>
                        <a:cubicBezTo>
                          <a:pt x="2517" y="1023862"/>
                          <a:pt x="23963" y="398777"/>
                          <a:pt x="0" y="0"/>
                        </a:cubicBezTo>
                        <a:close/>
                      </a:path>
                      <a:path w="6464595" h="9225516" stroke="0" extrusionOk="0">
                        <a:moveTo>
                          <a:pt x="0" y="0"/>
                        </a:moveTo>
                        <a:cubicBezTo>
                          <a:pt x="215918" y="-14729"/>
                          <a:pt x="428370" y="-16416"/>
                          <a:pt x="581814" y="0"/>
                        </a:cubicBezTo>
                        <a:cubicBezTo>
                          <a:pt x="735258" y="16416"/>
                          <a:pt x="921755" y="-2187"/>
                          <a:pt x="1034335" y="0"/>
                        </a:cubicBezTo>
                        <a:cubicBezTo>
                          <a:pt x="1146915" y="2187"/>
                          <a:pt x="1494763" y="-1844"/>
                          <a:pt x="1810087" y="0"/>
                        </a:cubicBezTo>
                        <a:cubicBezTo>
                          <a:pt x="2125411" y="1844"/>
                          <a:pt x="2152192" y="13544"/>
                          <a:pt x="2391900" y="0"/>
                        </a:cubicBezTo>
                        <a:cubicBezTo>
                          <a:pt x="2631608" y="-13544"/>
                          <a:pt x="2796362" y="25132"/>
                          <a:pt x="2973714" y="0"/>
                        </a:cubicBezTo>
                        <a:cubicBezTo>
                          <a:pt x="3151066" y="-25132"/>
                          <a:pt x="3437334" y="-12720"/>
                          <a:pt x="3749465" y="0"/>
                        </a:cubicBezTo>
                        <a:cubicBezTo>
                          <a:pt x="4061596" y="12720"/>
                          <a:pt x="4034620" y="10569"/>
                          <a:pt x="4266633" y="0"/>
                        </a:cubicBezTo>
                        <a:cubicBezTo>
                          <a:pt x="4498646" y="-10569"/>
                          <a:pt x="4656470" y="3395"/>
                          <a:pt x="5042384" y="0"/>
                        </a:cubicBezTo>
                        <a:cubicBezTo>
                          <a:pt x="5428298" y="-3395"/>
                          <a:pt x="5605062" y="-26172"/>
                          <a:pt x="5818136" y="0"/>
                        </a:cubicBezTo>
                        <a:cubicBezTo>
                          <a:pt x="6031210" y="26172"/>
                          <a:pt x="6151968" y="-3463"/>
                          <a:pt x="6464595" y="0"/>
                        </a:cubicBezTo>
                        <a:cubicBezTo>
                          <a:pt x="6444269" y="394972"/>
                          <a:pt x="6491053" y="445379"/>
                          <a:pt x="6464595" y="843476"/>
                        </a:cubicBezTo>
                        <a:cubicBezTo>
                          <a:pt x="6438137" y="1241573"/>
                          <a:pt x="6474084" y="1259761"/>
                          <a:pt x="6464595" y="1594696"/>
                        </a:cubicBezTo>
                        <a:cubicBezTo>
                          <a:pt x="6455106" y="1929631"/>
                          <a:pt x="6450688" y="1802929"/>
                          <a:pt x="6464595" y="1976896"/>
                        </a:cubicBezTo>
                        <a:cubicBezTo>
                          <a:pt x="6478502" y="2150863"/>
                          <a:pt x="6491509" y="2385743"/>
                          <a:pt x="6464595" y="2635862"/>
                        </a:cubicBezTo>
                        <a:cubicBezTo>
                          <a:pt x="6437681" y="2885981"/>
                          <a:pt x="6497253" y="3120920"/>
                          <a:pt x="6464595" y="3294827"/>
                        </a:cubicBezTo>
                        <a:cubicBezTo>
                          <a:pt x="6431937" y="3468735"/>
                          <a:pt x="6442288" y="3717083"/>
                          <a:pt x="6464595" y="3953793"/>
                        </a:cubicBezTo>
                        <a:cubicBezTo>
                          <a:pt x="6486902" y="4190503"/>
                          <a:pt x="6468469" y="4366345"/>
                          <a:pt x="6464595" y="4705013"/>
                        </a:cubicBezTo>
                        <a:cubicBezTo>
                          <a:pt x="6460721" y="5043681"/>
                          <a:pt x="6473493" y="5271011"/>
                          <a:pt x="6464595" y="5456234"/>
                        </a:cubicBezTo>
                        <a:cubicBezTo>
                          <a:pt x="6455697" y="5641457"/>
                          <a:pt x="6489218" y="5869666"/>
                          <a:pt x="6464595" y="6207454"/>
                        </a:cubicBezTo>
                        <a:cubicBezTo>
                          <a:pt x="6439972" y="6545242"/>
                          <a:pt x="6473132" y="6401174"/>
                          <a:pt x="6464595" y="6589654"/>
                        </a:cubicBezTo>
                        <a:cubicBezTo>
                          <a:pt x="6456058" y="6778134"/>
                          <a:pt x="6474902" y="6869490"/>
                          <a:pt x="6464595" y="7064109"/>
                        </a:cubicBezTo>
                        <a:cubicBezTo>
                          <a:pt x="6454288" y="7258729"/>
                          <a:pt x="6497842" y="7485442"/>
                          <a:pt x="6464595" y="7815330"/>
                        </a:cubicBezTo>
                        <a:cubicBezTo>
                          <a:pt x="6431348" y="8145218"/>
                          <a:pt x="6440052" y="8182820"/>
                          <a:pt x="6464595" y="8382040"/>
                        </a:cubicBezTo>
                        <a:cubicBezTo>
                          <a:pt x="6489139" y="8581260"/>
                          <a:pt x="6479645" y="8871364"/>
                          <a:pt x="6464595" y="9225516"/>
                        </a:cubicBezTo>
                        <a:cubicBezTo>
                          <a:pt x="6185363" y="9233233"/>
                          <a:pt x="6079841" y="9216037"/>
                          <a:pt x="5753490" y="9225516"/>
                        </a:cubicBezTo>
                        <a:cubicBezTo>
                          <a:pt x="5427140" y="9234995"/>
                          <a:pt x="5482378" y="9222738"/>
                          <a:pt x="5300968" y="9225516"/>
                        </a:cubicBezTo>
                        <a:cubicBezTo>
                          <a:pt x="5119558" y="9228294"/>
                          <a:pt x="4915146" y="9219625"/>
                          <a:pt x="4654508" y="9225516"/>
                        </a:cubicBezTo>
                        <a:cubicBezTo>
                          <a:pt x="4393870" y="9231407"/>
                          <a:pt x="4367480" y="9242620"/>
                          <a:pt x="4137341" y="9225516"/>
                        </a:cubicBezTo>
                        <a:cubicBezTo>
                          <a:pt x="3907202" y="9208412"/>
                          <a:pt x="3716406" y="9206130"/>
                          <a:pt x="3426235" y="9225516"/>
                        </a:cubicBezTo>
                        <a:cubicBezTo>
                          <a:pt x="3136064" y="9244902"/>
                          <a:pt x="3047499" y="9241315"/>
                          <a:pt x="2909068" y="9225516"/>
                        </a:cubicBezTo>
                        <a:cubicBezTo>
                          <a:pt x="2770637" y="9209717"/>
                          <a:pt x="2548364" y="9251270"/>
                          <a:pt x="2197962" y="9225516"/>
                        </a:cubicBezTo>
                        <a:cubicBezTo>
                          <a:pt x="1847560" y="9199762"/>
                          <a:pt x="1935372" y="9220770"/>
                          <a:pt x="1745441" y="9225516"/>
                        </a:cubicBezTo>
                        <a:cubicBezTo>
                          <a:pt x="1555510" y="9230262"/>
                          <a:pt x="1303421" y="9232190"/>
                          <a:pt x="1034335" y="9225516"/>
                        </a:cubicBezTo>
                        <a:cubicBezTo>
                          <a:pt x="765249" y="9218842"/>
                          <a:pt x="506965" y="9203852"/>
                          <a:pt x="0" y="9225516"/>
                        </a:cubicBezTo>
                        <a:cubicBezTo>
                          <a:pt x="-4645" y="9063661"/>
                          <a:pt x="-661" y="8929895"/>
                          <a:pt x="0" y="8843316"/>
                        </a:cubicBezTo>
                        <a:cubicBezTo>
                          <a:pt x="661" y="8756737"/>
                          <a:pt x="27396" y="8511613"/>
                          <a:pt x="0" y="8276606"/>
                        </a:cubicBezTo>
                        <a:cubicBezTo>
                          <a:pt x="-27396" y="8041599"/>
                          <a:pt x="22875" y="7749409"/>
                          <a:pt x="0" y="7433130"/>
                        </a:cubicBezTo>
                        <a:cubicBezTo>
                          <a:pt x="-22875" y="7116851"/>
                          <a:pt x="16251" y="7115250"/>
                          <a:pt x="0" y="6958675"/>
                        </a:cubicBezTo>
                        <a:cubicBezTo>
                          <a:pt x="-16251" y="6802100"/>
                          <a:pt x="10815" y="6743128"/>
                          <a:pt x="0" y="6576475"/>
                        </a:cubicBezTo>
                        <a:cubicBezTo>
                          <a:pt x="-10815" y="6409822"/>
                          <a:pt x="526" y="6376991"/>
                          <a:pt x="0" y="6194275"/>
                        </a:cubicBezTo>
                        <a:cubicBezTo>
                          <a:pt x="-526" y="6011559"/>
                          <a:pt x="-31435" y="5650824"/>
                          <a:pt x="0" y="5443054"/>
                        </a:cubicBezTo>
                        <a:cubicBezTo>
                          <a:pt x="31435" y="5235284"/>
                          <a:pt x="-3642" y="5195463"/>
                          <a:pt x="0" y="5060854"/>
                        </a:cubicBezTo>
                        <a:cubicBezTo>
                          <a:pt x="3642" y="4926245"/>
                          <a:pt x="19321" y="4559360"/>
                          <a:pt x="0" y="4401889"/>
                        </a:cubicBezTo>
                        <a:cubicBezTo>
                          <a:pt x="-19321" y="4244419"/>
                          <a:pt x="-17494" y="4122195"/>
                          <a:pt x="0" y="3927434"/>
                        </a:cubicBezTo>
                        <a:cubicBezTo>
                          <a:pt x="17494" y="3732673"/>
                          <a:pt x="-24575" y="3534243"/>
                          <a:pt x="0" y="3268469"/>
                        </a:cubicBezTo>
                        <a:cubicBezTo>
                          <a:pt x="24575" y="3002696"/>
                          <a:pt x="-7284" y="2838234"/>
                          <a:pt x="0" y="2609503"/>
                        </a:cubicBezTo>
                        <a:cubicBezTo>
                          <a:pt x="7284" y="2380772"/>
                          <a:pt x="-7956" y="2248846"/>
                          <a:pt x="0" y="1950538"/>
                        </a:cubicBezTo>
                        <a:cubicBezTo>
                          <a:pt x="7956" y="1652231"/>
                          <a:pt x="28808" y="1496275"/>
                          <a:pt x="0" y="1291572"/>
                        </a:cubicBezTo>
                        <a:cubicBezTo>
                          <a:pt x="-28808" y="1086869"/>
                          <a:pt x="3887" y="875594"/>
                          <a:pt x="0" y="724862"/>
                        </a:cubicBezTo>
                        <a:cubicBezTo>
                          <a:pt x="-3887" y="574130"/>
                          <a:pt x="1321" y="223845"/>
                          <a:pt x="0" y="0"/>
                        </a:cubicBezTo>
                        <a:close/>
                      </a:path>
                    </a:pathLst>
                  </a:custGeom>
                  <ask:type>
                    <ask:lineSketchNone/>
                  </ask:type>
                </ask:lineSketchStyleProps>
              </a:ext>
            </a:extLst>
          </a:ln>
        </p:spPr>
        <p:style>
          <a:lnRef idx="2">
            <a:schemeClr val="accent5"/>
          </a:lnRef>
          <a:fillRef idx="1">
            <a:schemeClr val="lt1"/>
          </a:fillRef>
          <a:effectRef idx="0">
            <a:schemeClr val="accent5"/>
          </a:effectRef>
          <a:fontRef idx="minor">
            <a:schemeClr val="dk1"/>
          </a:fontRef>
        </p:style>
      </p:pic>
      <p:sp>
        <p:nvSpPr>
          <p:cNvPr id="10" name="TextBox 9">
            <a:extLst>
              <a:ext uri="{FF2B5EF4-FFF2-40B4-BE49-F238E27FC236}">
                <a16:creationId xmlns:a16="http://schemas.microsoft.com/office/drawing/2014/main" id="{7DA0FC3C-0BC9-5849-AC09-3D9965DA95AB}"/>
              </a:ext>
            </a:extLst>
          </p:cNvPr>
          <p:cNvSpPr txBox="1"/>
          <p:nvPr/>
        </p:nvSpPr>
        <p:spPr>
          <a:xfrm>
            <a:off x="2110564" y="4451498"/>
            <a:ext cx="4389474" cy="307777"/>
          </a:xfrm>
          <a:prstGeom prst="rect">
            <a:avLst/>
          </a:prstGeom>
          <a:ln>
            <a:solidFill>
              <a:schemeClr val="bg2">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TR" sz="1400" dirty="0">
                <a:latin typeface="+mj-lt"/>
              </a:rPr>
              <a:t>although</a:t>
            </a:r>
          </a:p>
        </p:txBody>
      </p:sp>
      <p:sp>
        <p:nvSpPr>
          <p:cNvPr id="11" name="TextBox 10">
            <a:extLst>
              <a:ext uri="{FF2B5EF4-FFF2-40B4-BE49-F238E27FC236}">
                <a16:creationId xmlns:a16="http://schemas.microsoft.com/office/drawing/2014/main" id="{C6DEF58C-6DF4-6342-87DF-6DB2A0D55D9B}"/>
              </a:ext>
            </a:extLst>
          </p:cNvPr>
          <p:cNvSpPr txBox="1"/>
          <p:nvPr/>
        </p:nvSpPr>
        <p:spPr>
          <a:xfrm>
            <a:off x="2110564" y="9448799"/>
            <a:ext cx="4389474" cy="307777"/>
          </a:xfrm>
          <a:prstGeom prst="rect">
            <a:avLst/>
          </a:prstGeom>
          <a:solidFill>
            <a:schemeClr val="bg1"/>
          </a:solidFill>
          <a:ln>
            <a:solidFill>
              <a:schemeClr val="bg2">
                <a:lumMod val="75000"/>
              </a:schemeClr>
            </a:solidFill>
          </a:ln>
        </p:spPr>
        <p:txBody>
          <a:bodyPr wrap="square" rtlCol="0">
            <a:spAutoFit/>
          </a:bodyPr>
          <a:lstStyle/>
          <a:p>
            <a:r>
              <a:rPr lang="en-TR" sz="1400" dirty="0">
                <a:latin typeface="+mj-lt"/>
              </a:rPr>
              <a:t>habit</a:t>
            </a:r>
          </a:p>
        </p:txBody>
      </p:sp>
    </p:spTree>
    <p:extLst>
      <p:ext uri="{BB962C8B-B14F-4D97-AF65-F5344CB8AC3E}">
        <p14:creationId xmlns:p14="http://schemas.microsoft.com/office/powerpoint/2010/main" val="1158404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15F0C8-F541-6944-B8AE-2C3D188A319D}"/>
              </a:ext>
            </a:extLst>
          </p:cNvPr>
          <p:cNvSpPr>
            <a:spLocks noGrp="1"/>
          </p:cNvSpPr>
          <p:nvPr>
            <p:ph idx="1"/>
          </p:nvPr>
        </p:nvSpPr>
        <p:spPr>
          <a:xfrm>
            <a:off x="471488" y="1027814"/>
            <a:ext cx="5915025" cy="7894466"/>
          </a:xfrm>
        </p:spPr>
        <p:txBody>
          <a:bodyPr>
            <a:normAutofit/>
          </a:bodyPr>
          <a:lstStyle/>
          <a:p>
            <a:pPr marL="0" indent="0">
              <a:buNone/>
            </a:pPr>
            <a:r>
              <a:rPr lang="en-TR" sz="1600" b="1" dirty="0">
                <a:latin typeface="+mj-lt"/>
              </a:rPr>
              <a:t>FILL IN THE GAPS WITH THE CORRECT WORDS</a:t>
            </a:r>
          </a:p>
          <a:p>
            <a:pPr marL="0" indent="0">
              <a:buNone/>
            </a:pPr>
            <a:endParaRPr lang="en-TR" sz="1600" b="1" dirty="0">
              <a:latin typeface="+mj-lt"/>
            </a:endParaRPr>
          </a:p>
          <a:p>
            <a:pPr marL="0" indent="0">
              <a:buNone/>
            </a:pPr>
            <a:endParaRPr lang="en-TR" sz="1600" b="1" dirty="0">
              <a:latin typeface="+mj-lt"/>
            </a:endParaRPr>
          </a:p>
          <a:p>
            <a:pPr marL="0" indent="0">
              <a:buNone/>
            </a:pPr>
            <a:endParaRPr lang="en-TR" sz="1600" b="1" dirty="0">
              <a:latin typeface="+mj-lt"/>
            </a:endParaRPr>
          </a:p>
          <a:p>
            <a:pPr marL="0" indent="0">
              <a:buNone/>
            </a:pPr>
            <a:endParaRPr lang="en-TR" sz="1600" b="1" dirty="0">
              <a:latin typeface="+mj-lt"/>
            </a:endParaRPr>
          </a:p>
          <a:p>
            <a:pPr marL="0" indent="0">
              <a:buNone/>
            </a:pPr>
            <a:endParaRPr lang="en-TR" sz="1600" b="1" dirty="0">
              <a:latin typeface="+mj-lt"/>
            </a:endParaRPr>
          </a:p>
          <a:p>
            <a:pPr marL="0" indent="0">
              <a:buNone/>
            </a:pPr>
            <a:endParaRPr lang="en-TR" sz="1600" b="1" dirty="0">
              <a:latin typeface="+mj-lt"/>
            </a:endParaRPr>
          </a:p>
          <a:p>
            <a:pPr marL="0" indent="0">
              <a:buNone/>
            </a:pPr>
            <a:r>
              <a:rPr lang="en-TR" sz="1200" dirty="0">
                <a:latin typeface="+mj-lt"/>
              </a:rPr>
              <a:t>1. Let’s ------------------------ ideas for our project.</a:t>
            </a:r>
          </a:p>
          <a:p>
            <a:pPr marL="0" indent="0">
              <a:buNone/>
            </a:pPr>
            <a:r>
              <a:rPr lang="en-TR" sz="1200" dirty="0">
                <a:latin typeface="+mj-lt"/>
              </a:rPr>
              <a:t>2. Many african countries have a big ---------------------- in food supply.</a:t>
            </a:r>
          </a:p>
          <a:p>
            <a:pPr marL="0" indent="0">
              <a:buNone/>
            </a:pPr>
            <a:r>
              <a:rPr lang="en-TR" sz="1200" dirty="0">
                <a:latin typeface="+mj-lt"/>
              </a:rPr>
              <a:t>3. You can ------------------- some important points while I’m explaining it to you.</a:t>
            </a:r>
          </a:p>
          <a:p>
            <a:pPr marL="0" indent="0">
              <a:buNone/>
            </a:pPr>
            <a:r>
              <a:rPr lang="en-TR" sz="1200" dirty="0">
                <a:latin typeface="+mj-lt"/>
              </a:rPr>
              <a:t>4. You need to treat your students as ------------------.</a:t>
            </a:r>
          </a:p>
          <a:p>
            <a:pPr marL="0" indent="0">
              <a:buNone/>
            </a:pPr>
            <a:r>
              <a:rPr lang="en-TR" sz="1200" dirty="0">
                <a:latin typeface="+mj-lt"/>
              </a:rPr>
              <a:t>5. Don’t worry, there are extra copies. We made ----------------- copies of the report.</a:t>
            </a:r>
          </a:p>
          <a:p>
            <a:pPr marL="0" indent="0">
              <a:buNone/>
            </a:pPr>
            <a:r>
              <a:rPr lang="en-TR" sz="1200" dirty="0">
                <a:latin typeface="+mj-lt"/>
              </a:rPr>
              <a:t>6. She is a very --------------------- person. She always comes up with new ideas.</a:t>
            </a:r>
          </a:p>
          <a:p>
            <a:pPr marL="0" indent="0">
              <a:buNone/>
            </a:pPr>
            <a:r>
              <a:rPr lang="en-TR" sz="1200" dirty="0">
                <a:latin typeface="+mj-lt"/>
              </a:rPr>
              <a:t>7. </a:t>
            </a:r>
            <a:r>
              <a:rPr lang="en-GB" sz="1200" dirty="0">
                <a:latin typeface="+mj-lt"/>
              </a:rPr>
              <a:t>She was -------------------- by the excitement of passing the test.</a:t>
            </a:r>
          </a:p>
          <a:p>
            <a:pPr marL="0" indent="0">
              <a:buNone/>
            </a:pPr>
            <a:r>
              <a:rPr lang="en-GB" sz="1200" dirty="0">
                <a:latin typeface="+mj-lt"/>
              </a:rPr>
              <a:t>8. My dad likes having a ------------------------- after the meals.</a:t>
            </a:r>
          </a:p>
          <a:p>
            <a:pPr marL="0" indent="0">
              <a:buNone/>
            </a:pPr>
            <a:r>
              <a:rPr lang="en-GB" sz="1200" dirty="0">
                <a:latin typeface="+mj-lt"/>
              </a:rPr>
              <a:t>9. Pollution continues to be a /an ---------------------- problem for our city.</a:t>
            </a:r>
          </a:p>
          <a:p>
            <a:pPr marL="0" indent="0">
              <a:buNone/>
            </a:pPr>
            <a:r>
              <a:rPr lang="en-GB" sz="1200" dirty="0">
                <a:latin typeface="+mj-lt"/>
              </a:rPr>
              <a:t>10. Training to be a doctor ------------------------ a lot of hard work.</a:t>
            </a:r>
          </a:p>
          <a:p>
            <a:pPr marL="0" indent="0">
              <a:buNone/>
            </a:pPr>
            <a:r>
              <a:rPr lang="en-GB" sz="1200" dirty="0">
                <a:latin typeface="+mj-lt"/>
              </a:rPr>
              <a:t>11. He wants to escape from his monotonous -----------------------.</a:t>
            </a:r>
          </a:p>
          <a:p>
            <a:pPr marL="0" indent="0">
              <a:buNone/>
            </a:pPr>
            <a:r>
              <a:rPr lang="en-GB" sz="1200" dirty="0">
                <a:latin typeface="+mj-lt"/>
              </a:rPr>
              <a:t>12. They say Basque is one of the most ------------------------- languages to learn.</a:t>
            </a:r>
          </a:p>
          <a:p>
            <a:pPr marL="0" indent="0">
              <a:buNone/>
            </a:pPr>
            <a:endParaRPr lang="en-GB" sz="1200" dirty="0">
              <a:latin typeface="+mj-lt"/>
            </a:endParaRPr>
          </a:p>
          <a:p>
            <a:pPr marL="0" indent="0">
              <a:buNone/>
            </a:pPr>
            <a:r>
              <a:rPr lang="en-GB" sz="1600" b="1" dirty="0">
                <a:latin typeface="+mj-lt"/>
              </a:rPr>
              <a:t>Choose 4 words. Write your sentences.</a:t>
            </a:r>
          </a:p>
          <a:p>
            <a:pPr marL="0" indent="0">
              <a:buNone/>
            </a:pPr>
            <a:endParaRPr lang="en-GB" sz="1600" b="1" dirty="0">
              <a:latin typeface="+mj-lt"/>
            </a:endParaRPr>
          </a:p>
          <a:p>
            <a:pPr marL="0" indent="0">
              <a:buNone/>
            </a:pPr>
            <a:endParaRPr lang="en-GB" sz="1600" b="1" dirty="0">
              <a:latin typeface="+mj-lt"/>
            </a:endParaRPr>
          </a:p>
          <a:p>
            <a:pPr marL="0" indent="0">
              <a:buNone/>
            </a:pPr>
            <a:endParaRPr lang="en-TR" sz="1600" b="1" dirty="0">
              <a:latin typeface="+mj-lt"/>
            </a:endParaRPr>
          </a:p>
        </p:txBody>
      </p:sp>
      <p:sp>
        <p:nvSpPr>
          <p:cNvPr id="4" name="Cloud 3">
            <a:extLst>
              <a:ext uri="{FF2B5EF4-FFF2-40B4-BE49-F238E27FC236}">
                <a16:creationId xmlns:a16="http://schemas.microsoft.com/office/drawing/2014/main" id="{8A2EF2FD-0BC5-1145-BDD5-C221199266FE}"/>
              </a:ext>
            </a:extLst>
          </p:cNvPr>
          <p:cNvSpPr/>
          <p:nvPr/>
        </p:nvSpPr>
        <p:spPr>
          <a:xfrm>
            <a:off x="581245" y="1623235"/>
            <a:ext cx="5429693" cy="1176671"/>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latin typeface="+mj-lt"/>
              </a:rPr>
              <a:t>i</a:t>
            </a:r>
            <a:r>
              <a:rPr lang="en-TR" sz="1400">
                <a:solidFill>
                  <a:schemeClr val="tx1"/>
                </a:solidFill>
                <a:latin typeface="+mj-lt"/>
              </a:rPr>
              <a:t>ndividual, jot down, nap, ongoing, difficult, despite, deficit, multiple, overwhelmed, creative, brainstorm, require, routine</a:t>
            </a:r>
            <a:endParaRPr lang="en-TR" sz="1400" dirty="0">
              <a:solidFill>
                <a:schemeClr val="tx1"/>
              </a:solidFill>
              <a:latin typeface="+mj-lt"/>
            </a:endParaRPr>
          </a:p>
        </p:txBody>
      </p:sp>
      <p:pic>
        <p:nvPicPr>
          <p:cNvPr id="6" name="Picture 5" descr="A picture containing text, indoor&#10;&#10;Description automatically generated">
            <a:extLst>
              <a:ext uri="{FF2B5EF4-FFF2-40B4-BE49-F238E27FC236}">
                <a16:creationId xmlns:a16="http://schemas.microsoft.com/office/drawing/2014/main" id="{70CC682C-2EF4-A942-95A5-CACBDC9BDEF7}"/>
              </a:ext>
            </a:extLst>
          </p:cNvPr>
          <p:cNvPicPr>
            <a:picLocks noChangeAspect="1"/>
          </p:cNvPicPr>
          <p:nvPr/>
        </p:nvPicPr>
        <p:blipFill>
          <a:blip r:embed="rId2"/>
          <a:stretch>
            <a:fillRect/>
          </a:stretch>
        </p:blipFill>
        <p:spPr>
          <a:xfrm>
            <a:off x="3785190" y="7613256"/>
            <a:ext cx="2692400" cy="17910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0368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33A83A-EDCB-914C-B261-8115C098A668}"/>
              </a:ext>
            </a:extLst>
          </p:cNvPr>
          <p:cNvSpPr>
            <a:spLocks noGrp="1"/>
          </p:cNvSpPr>
          <p:nvPr>
            <p:ph idx="1"/>
          </p:nvPr>
        </p:nvSpPr>
        <p:spPr>
          <a:xfrm>
            <a:off x="173778" y="2339302"/>
            <a:ext cx="5915025" cy="6285266"/>
          </a:xfrm>
          <a:custGeom>
            <a:avLst/>
            <a:gdLst>
              <a:gd name="connsiteX0" fmla="*/ 0 w 5915025"/>
              <a:gd name="connsiteY0" fmla="*/ 0 h 6285266"/>
              <a:gd name="connsiteX1" fmla="*/ 5915025 w 5915025"/>
              <a:gd name="connsiteY1" fmla="*/ 0 h 6285266"/>
              <a:gd name="connsiteX2" fmla="*/ 5915025 w 5915025"/>
              <a:gd name="connsiteY2" fmla="*/ 6285266 h 6285266"/>
              <a:gd name="connsiteX3" fmla="*/ 0 w 5915025"/>
              <a:gd name="connsiteY3" fmla="*/ 6285266 h 6285266"/>
              <a:gd name="connsiteX4" fmla="*/ 0 w 5915025"/>
              <a:gd name="connsiteY4" fmla="*/ 0 h 6285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5025" h="6285266" fill="none" extrusionOk="0">
                <a:moveTo>
                  <a:pt x="0" y="0"/>
                </a:moveTo>
                <a:cubicBezTo>
                  <a:pt x="876176" y="-49533"/>
                  <a:pt x="3748212" y="-14809"/>
                  <a:pt x="5915025" y="0"/>
                </a:cubicBezTo>
                <a:cubicBezTo>
                  <a:pt x="6002664" y="2741500"/>
                  <a:pt x="5842346" y="3492660"/>
                  <a:pt x="5915025" y="6285266"/>
                </a:cubicBezTo>
                <a:cubicBezTo>
                  <a:pt x="3063121" y="6237035"/>
                  <a:pt x="1812715" y="6369721"/>
                  <a:pt x="0" y="6285266"/>
                </a:cubicBezTo>
                <a:cubicBezTo>
                  <a:pt x="-38581" y="4451646"/>
                  <a:pt x="63341" y="3039411"/>
                  <a:pt x="0" y="0"/>
                </a:cubicBezTo>
                <a:close/>
              </a:path>
              <a:path w="5915025" h="6285266" stroke="0" extrusionOk="0">
                <a:moveTo>
                  <a:pt x="0" y="0"/>
                </a:moveTo>
                <a:cubicBezTo>
                  <a:pt x="1136258" y="118645"/>
                  <a:pt x="3069825" y="116012"/>
                  <a:pt x="5915025" y="0"/>
                </a:cubicBezTo>
                <a:cubicBezTo>
                  <a:pt x="5782143" y="2548190"/>
                  <a:pt x="5999976" y="3547456"/>
                  <a:pt x="5915025" y="6285266"/>
                </a:cubicBezTo>
                <a:cubicBezTo>
                  <a:pt x="3904608" y="6419866"/>
                  <a:pt x="856866" y="6128070"/>
                  <a:pt x="0" y="6285266"/>
                </a:cubicBezTo>
                <a:cubicBezTo>
                  <a:pt x="-20187" y="5529064"/>
                  <a:pt x="-152480" y="2899409"/>
                  <a:pt x="0" y="0"/>
                </a:cubicBezTo>
                <a:close/>
              </a:path>
            </a:pathLst>
          </a:custGeom>
          <a:ln w="38100">
            <a:extLst>
              <a:ext uri="{C807C97D-BFC1-408E-A445-0C87EB9F89A2}">
                <ask:lineSketchStyleProps xmlns:ask="http://schemas.microsoft.com/office/drawing/2018/sketchyshapes" sd="1219033472">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marL="0" indent="0">
              <a:buNone/>
            </a:pPr>
            <a:endParaRPr lang="en-TR" b="1" dirty="0">
              <a:latin typeface="MACSHANDWRITING" panose="02000603000000000000" pitchFamily="2" charset="0"/>
            </a:endParaRPr>
          </a:p>
          <a:p>
            <a:pPr marL="0" indent="0">
              <a:buNone/>
            </a:pPr>
            <a:endParaRPr lang="en-TR" b="1" dirty="0">
              <a:latin typeface="MACSHANDWRITING" panose="02000603000000000000" pitchFamily="2" charset="0"/>
            </a:endParaRPr>
          </a:p>
          <a:p>
            <a:pPr marL="0" indent="0">
              <a:buNone/>
            </a:pPr>
            <a:endParaRPr lang="en-TR" b="1" dirty="0">
              <a:latin typeface="MACSHANDWRITING" panose="02000603000000000000" pitchFamily="2" charset="0"/>
            </a:endParaRPr>
          </a:p>
          <a:p>
            <a:pPr marL="0" indent="0">
              <a:buNone/>
            </a:pPr>
            <a:r>
              <a:rPr lang="en-TR" b="1" dirty="0">
                <a:latin typeface="MACSHANDWRITING" panose="02000603000000000000" pitchFamily="2" charset="0"/>
              </a:rPr>
              <a:t>Let’s Talk</a:t>
            </a:r>
          </a:p>
          <a:p>
            <a:pPr marL="0" indent="0">
              <a:buNone/>
            </a:pPr>
            <a:endParaRPr lang="en-TR" b="1" dirty="0">
              <a:latin typeface="MACSHANDWRITING" panose="02000603000000000000" pitchFamily="2" charset="0"/>
            </a:endParaRPr>
          </a:p>
          <a:p>
            <a:pPr>
              <a:buFont typeface="Wingdings" pitchFamily="2" charset="2"/>
              <a:buChar char="ü"/>
            </a:pPr>
            <a:r>
              <a:rPr lang="en-TR" dirty="0">
                <a:latin typeface="MACSHANDWRITING" panose="02000603000000000000" pitchFamily="2" charset="0"/>
              </a:rPr>
              <a:t>How many hours do you need to sleep?</a:t>
            </a:r>
          </a:p>
          <a:p>
            <a:pPr>
              <a:buFont typeface="Wingdings" pitchFamily="2" charset="2"/>
              <a:buChar char="ü"/>
            </a:pPr>
            <a:r>
              <a:rPr lang="en-GB" dirty="0">
                <a:latin typeface="MACSHANDWRITING" panose="02000603000000000000" pitchFamily="2" charset="0"/>
              </a:rPr>
              <a:t>Do you ever think sleep wastes valuable time spent doing useful things?</a:t>
            </a:r>
          </a:p>
          <a:p>
            <a:pPr>
              <a:buFont typeface="Wingdings" pitchFamily="2" charset="2"/>
              <a:buChar char="ü"/>
            </a:pPr>
            <a:r>
              <a:rPr lang="en-GB" dirty="0">
                <a:latin typeface="MACSHANDWRITING" panose="02000603000000000000" pitchFamily="2" charset="0"/>
              </a:rPr>
              <a:t>What do you do in the minutes before you sleep?</a:t>
            </a:r>
            <a:endParaRPr lang="en-TR" dirty="0">
              <a:latin typeface="MACSHANDWRITING" panose="02000603000000000000" pitchFamily="2" charset="0"/>
            </a:endParaRPr>
          </a:p>
          <a:p>
            <a:pPr>
              <a:buFont typeface="Wingdings" pitchFamily="2" charset="2"/>
              <a:buChar char="ü"/>
            </a:pPr>
            <a:r>
              <a:rPr lang="en-GB" dirty="0">
                <a:latin typeface="MACSHANDWRITING" panose="02000603000000000000" pitchFamily="2" charset="0"/>
              </a:rPr>
              <a:t>What do you do when you can’t sleep?</a:t>
            </a:r>
            <a:endParaRPr lang="en-TR" dirty="0">
              <a:latin typeface="MACSHANDWRITING" panose="02000603000000000000" pitchFamily="2" charset="0"/>
            </a:endParaRPr>
          </a:p>
          <a:p>
            <a:pPr>
              <a:buFont typeface="Wingdings" pitchFamily="2" charset="2"/>
              <a:buChar char="ü"/>
            </a:pPr>
            <a:r>
              <a:rPr lang="en-TR" dirty="0">
                <a:latin typeface="MACSHANDWRITING" panose="02000603000000000000" pitchFamily="2" charset="0"/>
              </a:rPr>
              <a:t>What does nap mean?</a:t>
            </a:r>
          </a:p>
          <a:p>
            <a:pPr>
              <a:buFont typeface="Wingdings" pitchFamily="2" charset="2"/>
              <a:buChar char="ü"/>
            </a:pPr>
            <a:r>
              <a:rPr lang="en-TR" dirty="0">
                <a:latin typeface="MACSHANDWRITING" panose="02000603000000000000" pitchFamily="2" charset="0"/>
              </a:rPr>
              <a:t>Do you nap? </a:t>
            </a:r>
          </a:p>
          <a:p>
            <a:pPr>
              <a:buFont typeface="Wingdings" pitchFamily="2" charset="2"/>
              <a:buChar char="ü"/>
            </a:pPr>
            <a:r>
              <a:rPr lang="en-TR" dirty="0">
                <a:latin typeface="MACSHANDWRITING" panose="02000603000000000000" pitchFamily="2" charset="0"/>
              </a:rPr>
              <a:t>What causes stress?</a:t>
            </a:r>
          </a:p>
          <a:p>
            <a:pPr>
              <a:buFont typeface="Wingdings" pitchFamily="2" charset="2"/>
              <a:buChar char="ü"/>
            </a:pPr>
            <a:r>
              <a:rPr lang="en-GB" dirty="0">
                <a:latin typeface="MACSHANDWRITING" panose="02000603000000000000" pitchFamily="2" charset="0"/>
              </a:rPr>
              <a:t>Do you think stress is ever good, useful, or necessary? Why or why not?</a:t>
            </a:r>
          </a:p>
          <a:p>
            <a:pPr>
              <a:buFont typeface="Wingdings" pitchFamily="2" charset="2"/>
              <a:buChar char="ü"/>
            </a:pPr>
            <a:r>
              <a:rPr lang="en-GB" dirty="0">
                <a:latin typeface="MACSHANDWRITING" panose="02000603000000000000" pitchFamily="2" charset="0"/>
              </a:rPr>
              <a:t>How can you live a stress free life?</a:t>
            </a:r>
          </a:p>
          <a:p>
            <a:pPr>
              <a:buFont typeface="Wingdings" pitchFamily="2" charset="2"/>
              <a:buChar char="ü"/>
            </a:pPr>
            <a:r>
              <a:rPr lang="en-GB" dirty="0">
                <a:latin typeface="MACSHANDWRITING" panose="02000603000000000000" pitchFamily="2" charset="0"/>
              </a:rPr>
              <a:t>What do you do to relax? </a:t>
            </a:r>
            <a:r>
              <a:rPr lang="en-TR" dirty="0">
                <a:latin typeface="MACSHANDWRITING" panose="02000603000000000000" pitchFamily="2" charset="0"/>
              </a:rPr>
              <a:t>How do you rest?</a:t>
            </a:r>
          </a:p>
          <a:p>
            <a:pPr>
              <a:buFont typeface="Wingdings" pitchFamily="2" charset="2"/>
              <a:buChar char="ü"/>
            </a:pPr>
            <a:r>
              <a:rPr lang="en-TR" dirty="0">
                <a:latin typeface="MACSHANDWRITING" panose="02000603000000000000" pitchFamily="2" charset="0"/>
              </a:rPr>
              <a:t>What do you think about meditation, yoga, massage?</a:t>
            </a:r>
          </a:p>
          <a:p>
            <a:pPr marL="0" indent="0">
              <a:buNone/>
            </a:pPr>
            <a:endParaRPr lang="en-TR" dirty="0">
              <a:latin typeface="MACSHANDWRITING" panose="02000603000000000000" pitchFamily="2" charset="0"/>
            </a:endParaRPr>
          </a:p>
          <a:p>
            <a:pPr marL="0" indent="0">
              <a:buNone/>
            </a:pPr>
            <a:endParaRPr lang="en-TR" dirty="0">
              <a:latin typeface="MACSHANDWRITING" panose="02000603000000000000" pitchFamily="2" charset="0"/>
            </a:endParaRPr>
          </a:p>
          <a:p>
            <a:pPr marL="0" indent="0">
              <a:buNone/>
            </a:pPr>
            <a:r>
              <a:rPr lang="en-TR" dirty="0">
                <a:latin typeface="MACSHANDWRITING" panose="02000603000000000000" pitchFamily="2" charset="0"/>
              </a:rPr>
              <a:t>You can revise the vocabulary by clicking the link:</a:t>
            </a:r>
          </a:p>
          <a:p>
            <a:pPr marL="0" indent="0">
              <a:buNone/>
            </a:pPr>
            <a:r>
              <a:rPr lang="en-GB" dirty="0">
                <a:latin typeface="MACSHANDWRITING" panose="02000603000000000000" pitchFamily="2" charset="0"/>
                <a:hlinkClick r:id="rId2"/>
              </a:rPr>
              <a:t>https://wordwall.net/resource/9467684</a:t>
            </a:r>
            <a:endParaRPr lang="en-GB" dirty="0">
              <a:latin typeface="MACSHANDWRITING" panose="02000603000000000000" pitchFamily="2" charset="0"/>
            </a:endParaRPr>
          </a:p>
          <a:p>
            <a:pPr marL="0" indent="0">
              <a:buNone/>
            </a:pPr>
            <a:endParaRPr lang="en-TR" dirty="0">
              <a:latin typeface="MACSHANDWRITING" panose="02000603000000000000" pitchFamily="2" charset="0"/>
            </a:endParaRPr>
          </a:p>
          <a:p>
            <a:pPr marL="0" indent="0">
              <a:buNone/>
            </a:pPr>
            <a:endParaRPr lang="en-TR" dirty="0"/>
          </a:p>
        </p:txBody>
      </p:sp>
      <p:pic>
        <p:nvPicPr>
          <p:cNvPr id="9" name="Picture 8" descr="A picture containing person, window, indoor&#10;&#10;Description automatically generated">
            <a:extLst>
              <a:ext uri="{FF2B5EF4-FFF2-40B4-BE49-F238E27FC236}">
                <a16:creationId xmlns:a16="http://schemas.microsoft.com/office/drawing/2014/main" id="{F80459E7-A5EF-5C47-A92F-81D958746340}"/>
              </a:ext>
            </a:extLst>
          </p:cNvPr>
          <p:cNvPicPr>
            <a:picLocks noChangeAspect="1"/>
          </p:cNvPicPr>
          <p:nvPr/>
        </p:nvPicPr>
        <p:blipFill>
          <a:blip r:embed="rId3"/>
          <a:stretch>
            <a:fillRect/>
          </a:stretch>
        </p:blipFill>
        <p:spPr>
          <a:xfrm>
            <a:off x="2912375" y="864169"/>
            <a:ext cx="3374902" cy="22130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72685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A03733-1506-E243-8D26-C9FAF2F84E05}"/>
              </a:ext>
            </a:extLst>
          </p:cNvPr>
          <p:cNvSpPr>
            <a:spLocks noGrp="1"/>
          </p:cNvSpPr>
          <p:nvPr>
            <p:ph idx="1"/>
          </p:nvPr>
        </p:nvSpPr>
        <p:spPr>
          <a:xfrm>
            <a:off x="375795" y="350875"/>
            <a:ext cx="5915025" cy="8920716"/>
          </a:xfrm>
        </p:spPr>
        <p:style>
          <a:lnRef idx="2">
            <a:schemeClr val="accent6"/>
          </a:lnRef>
          <a:fillRef idx="1">
            <a:schemeClr val="lt1"/>
          </a:fillRef>
          <a:effectRef idx="0">
            <a:schemeClr val="accent6"/>
          </a:effectRef>
          <a:fontRef idx="minor">
            <a:schemeClr val="dk1"/>
          </a:fontRef>
        </p:style>
        <p:txBody>
          <a:bodyPr>
            <a:normAutofit fontScale="40000" lnSpcReduction="20000"/>
          </a:bodyPr>
          <a:lstStyle/>
          <a:p>
            <a:pPr marL="0" indent="0">
              <a:buNone/>
            </a:pPr>
            <a:endParaRPr lang="en-GB" b="1" dirty="0"/>
          </a:p>
          <a:p>
            <a:pPr marL="0" indent="0">
              <a:buNone/>
            </a:pPr>
            <a:r>
              <a:rPr lang="en-GB" sz="2800" b="1" dirty="0">
                <a:latin typeface="Arial" panose="020B0604020202020204" pitchFamily="34" charset="0"/>
                <a:cs typeface="Arial" panose="020B0604020202020204" pitchFamily="34" charset="0"/>
              </a:rPr>
              <a:t>THE 7 TYPES OF REST THAT EVERY PERSON NEEDS</a:t>
            </a:r>
          </a:p>
          <a:p>
            <a:pPr marL="0" indent="0">
              <a:buNone/>
            </a:pPr>
            <a:endParaRPr lang="en-GB" sz="2800" dirty="0">
              <a:latin typeface="Arial" panose="020B0604020202020204" pitchFamily="34" charset="0"/>
              <a:cs typeface="Arial" panose="020B0604020202020204" pitchFamily="34" charset="0"/>
            </a:endParaRPr>
          </a:p>
          <a:p>
            <a:pPr marL="0" indent="0">
              <a:buNone/>
            </a:pPr>
            <a:r>
              <a:rPr lang="en-GB" sz="3000" b="1" dirty="0">
                <a:latin typeface="+mj-lt"/>
                <a:cs typeface="Arial" panose="020B0604020202020204" pitchFamily="34" charset="0"/>
              </a:rPr>
              <a:t>Have you ever tried to fix an ongoing lack of energy by getting more sleep and failed?</a:t>
            </a:r>
            <a:endParaRPr lang="en-GB" sz="3000" dirty="0">
              <a:latin typeface="+mj-lt"/>
              <a:cs typeface="Arial" panose="020B0604020202020204" pitchFamily="34" charset="0"/>
            </a:endParaRPr>
          </a:p>
          <a:p>
            <a:pPr marL="0" indent="0">
              <a:buNone/>
            </a:pPr>
            <a:r>
              <a:rPr lang="en-GB" sz="3000" dirty="0">
                <a:latin typeface="+mj-lt"/>
                <a:cs typeface="Arial" panose="020B0604020202020204" pitchFamily="34" charset="0"/>
              </a:rPr>
              <a:t>If that’s you, here’s the secret: Sleep and rest are not the same thing.</a:t>
            </a:r>
          </a:p>
          <a:p>
            <a:pPr marL="0" indent="0">
              <a:buNone/>
            </a:pPr>
            <a:r>
              <a:rPr lang="en-GB" sz="3000" dirty="0">
                <a:latin typeface="+mj-lt"/>
                <a:cs typeface="Arial" panose="020B0604020202020204" pitchFamily="34" charset="0"/>
              </a:rPr>
              <a:t>We go through life thinking we’ve rested because we have had enough sleep — but in reality we are missing out on the other types of rest we desperately need. The result of it is chronically tired and burned-out individuals. We’re suffering from a lack of rest because we don’t understand the true power of rest.</a:t>
            </a:r>
          </a:p>
          <a:p>
            <a:pPr marL="0" indent="0">
              <a:buNone/>
            </a:pPr>
            <a:r>
              <a:rPr lang="en-GB" sz="3000" dirty="0">
                <a:latin typeface="+mj-lt"/>
                <a:cs typeface="Arial" panose="020B0604020202020204" pitchFamily="34" charset="0"/>
              </a:rPr>
              <a:t>Rest should equal restoration in seven key areas of your life.</a:t>
            </a:r>
          </a:p>
          <a:p>
            <a:pPr marL="0" indent="0">
              <a:buNone/>
            </a:pPr>
            <a:r>
              <a:rPr lang="en-GB" sz="3000" b="1" dirty="0">
                <a:latin typeface="+mj-lt"/>
                <a:cs typeface="Arial" panose="020B0604020202020204" pitchFamily="34" charset="0"/>
              </a:rPr>
              <a:t>The first type of rest we need is physical rest, which can be passive or active.</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Passive physical rest includes sleeping and napping. Active physical rest means restorative activities such as yoga, stretching and massage therapy that help improve the body’s circulation and flexibility.</a:t>
            </a:r>
          </a:p>
          <a:p>
            <a:pPr marL="0" indent="0">
              <a:buNone/>
            </a:pPr>
            <a:r>
              <a:rPr lang="en-GB" sz="3000" b="1" dirty="0">
                <a:latin typeface="+mj-lt"/>
                <a:cs typeface="Arial" panose="020B0604020202020204" pitchFamily="34" charset="0"/>
              </a:rPr>
              <a:t>The second type of rest is mental rest.</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Do you know that colleague who starts work every day with a huge cup of coffee? He’s often nervous and forgetful, and he has a difficult time focusing on his work. When he lies down at night to sleep, he often struggles to turn off his brain as conversations from the day fill his thoughts. And despite sleeping seven to eight hours, he wakes up feeling as if he never went to bed. To fix this, schedule short breaks every two hours during the day; these breaks can remind you to slow down. You might also keep a notebook by the bed to jot down any thoughts that would keep you awake.</a:t>
            </a:r>
          </a:p>
          <a:p>
            <a:pPr marL="0" indent="0">
              <a:buNone/>
            </a:pPr>
            <a:r>
              <a:rPr lang="en-GB" sz="3000" b="1" dirty="0">
                <a:latin typeface="+mj-lt"/>
                <a:cs typeface="Arial" panose="020B0604020202020204" pitchFamily="34" charset="0"/>
              </a:rPr>
              <a:t>The third type of rest we need is sensory rest.</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Bright lights, computer screens, background noise and multiple conversations can cause our senses to feel overwhelmed. To fix this, close your eyes for a minute in the middle of the day and unplug from electronics at the end of every day. </a:t>
            </a:r>
          </a:p>
          <a:p>
            <a:pPr marL="0" indent="0">
              <a:buNone/>
            </a:pPr>
            <a:r>
              <a:rPr lang="en-GB" sz="3000" b="1" dirty="0">
                <a:latin typeface="+mj-lt"/>
                <a:cs typeface="Arial" panose="020B0604020202020204" pitchFamily="34" charset="0"/>
              </a:rPr>
              <a:t>The fourth type of rest is creative rest.</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This type of rest is especially important for anyone who must solve problems or brainstorm new ideas. Creative rest reawakens the amazement and wonder inside each of us. Do you remember the first time you saw the sea, the ocean or a waterfall? Allowing yourself to take in the beauty of the outdoors — even if it’s at a local park or in your backyard — provides you with creative rest.</a:t>
            </a:r>
          </a:p>
          <a:p>
            <a:pPr marL="0" indent="0">
              <a:buNone/>
            </a:pPr>
            <a:r>
              <a:rPr lang="en-GB" sz="3000" dirty="0">
                <a:latin typeface="+mj-lt"/>
                <a:cs typeface="Arial" panose="020B0604020202020204" pitchFamily="34" charset="0"/>
              </a:rPr>
              <a:t>But creative rest also includes enjoying the arts. Turn your workspace into a place of inspiration by putting images of places you love and works of art that speak to you. </a:t>
            </a:r>
          </a:p>
          <a:p>
            <a:pPr marL="0" indent="0">
              <a:buNone/>
            </a:pPr>
            <a:r>
              <a:rPr lang="en-GB" sz="3000" b="1" dirty="0">
                <a:latin typeface="+mj-lt"/>
                <a:cs typeface="Arial" panose="020B0604020202020204" pitchFamily="34" charset="0"/>
              </a:rPr>
              <a:t>This person requires emotional rest, which means having the time and space to freely express your feelings.</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Emotional rest also requires the courage to be authentic. An emotionally rested person can answer the question “How are you today?” with a truthful “I’m not okay”.</a:t>
            </a:r>
          </a:p>
          <a:p>
            <a:pPr marL="0" indent="0">
              <a:buNone/>
            </a:pPr>
            <a:r>
              <a:rPr lang="en-GB" sz="3000" b="1" dirty="0">
                <a:latin typeface="+mj-lt"/>
                <a:cs typeface="Arial" panose="020B0604020202020204" pitchFamily="34" charset="0"/>
              </a:rPr>
              <a:t>If you’re in need of emotional rest, you probably have a social rest deficit too.</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To experience more social rest, surround yourself with positive and supportive people. Even if your interactions have to happen virtually, you can choose to engage more fully in them by turning on your camera and focusing on who you’re speaking to.</a:t>
            </a:r>
          </a:p>
          <a:p>
            <a:pPr marL="0" indent="0">
              <a:buNone/>
            </a:pPr>
            <a:r>
              <a:rPr lang="en-GB" sz="3000" b="1" dirty="0">
                <a:latin typeface="+mj-lt"/>
                <a:cs typeface="Arial" panose="020B0604020202020204" pitchFamily="34" charset="0"/>
              </a:rPr>
              <a:t>The final type of rest is spiritual rest, which is the ability to connect beyond the physical and mental and feel a deep sense of belonging, love, acceptance and purpose.</a:t>
            </a:r>
            <a:r>
              <a:rPr lang="en-GB" sz="3000" dirty="0">
                <a:latin typeface="+mj-lt"/>
                <a:cs typeface="Arial" panose="020B0604020202020204" pitchFamily="34" charset="0"/>
              </a:rPr>
              <a:t> </a:t>
            </a:r>
          </a:p>
          <a:p>
            <a:pPr marL="0" indent="0">
              <a:buNone/>
            </a:pPr>
            <a:r>
              <a:rPr lang="en-GB" sz="3000" dirty="0">
                <a:latin typeface="+mj-lt"/>
                <a:cs typeface="Arial" panose="020B0604020202020204" pitchFamily="34" charset="0"/>
              </a:rPr>
              <a:t>To receive this, engage in something greater than yourself and add prayer, meditation or community involvement to your daily routine.</a:t>
            </a:r>
          </a:p>
          <a:p>
            <a:pPr marL="0" indent="0">
              <a:buNone/>
            </a:pPr>
            <a:r>
              <a:rPr lang="en-GB" sz="3000" dirty="0">
                <a:latin typeface="+mj-lt"/>
                <a:cs typeface="Arial" panose="020B0604020202020204" pitchFamily="34" charset="0"/>
              </a:rPr>
              <a:t>As you can see, sleep alone can’t restore us to the point we feel rested. So it’s time for us to begin focusing on getting the right type of rest we need.</a:t>
            </a:r>
          </a:p>
          <a:p>
            <a:pPr marL="0" indent="0">
              <a:buNone/>
            </a:pPr>
            <a:r>
              <a:rPr lang="en-GB" i="1" dirty="0"/>
              <a:t>Adapted and simplified from </a:t>
            </a:r>
            <a:r>
              <a:rPr lang="en-GB" i="1" dirty="0" err="1"/>
              <a:t>Dr.</a:t>
            </a:r>
            <a:r>
              <a:rPr lang="en-GB" i="1" dirty="0"/>
              <a:t> Saundra Dalton-Smith’s TED Talk</a:t>
            </a:r>
          </a:p>
          <a:p>
            <a:pPr marL="0" indent="0">
              <a:buNone/>
            </a:pPr>
            <a:r>
              <a:rPr lang="en-GB" i="1" dirty="0"/>
              <a:t>You can watch it from here: </a:t>
            </a:r>
            <a:r>
              <a:rPr lang="en-GB" i="1" dirty="0">
                <a:hlinkClick r:id="rId2"/>
              </a:rPr>
              <a:t>https://www.youtube.com/watch?v=ZGNN4EPJzGk&amp;feature=emb_logo</a:t>
            </a:r>
            <a:endParaRPr lang="en-GB" i="1" dirty="0"/>
          </a:p>
          <a:p>
            <a:pPr marL="0" indent="0">
              <a:buNone/>
            </a:pPr>
            <a:endParaRPr lang="en-TR" dirty="0"/>
          </a:p>
        </p:txBody>
      </p:sp>
    </p:spTree>
    <p:extLst>
      <p:ext uri="{BB962C8B-B14F-4D97-AF65-F5344CB8AC3E}">
        <p14:creationId xmlns:p14="http://schemas.microsoft.com/office/powerpoint/2010/main" val="1924527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58000" cy="990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6" name="Picture 5" descr="A person lying in the grass with the eyes closed&#10;&#10;Description automatically generated with low confidence">
            <a:extLst>
              <a:ext uri="{FF2B5EF4-FFF2-40B4-BE49-F238E27FC236}">
                <a16:creationId xmlns:a16="http://schemas.microsoft.com/office/drawing/2014/main" id="{A6B6C1BB-E2AF-AA45-896E-98A708E2B056}"/>
              </a:ext>
            </a:extLst>
          </p:cNvPr>
          <p:cNvPicPr>
            <a:picLocks noChangeAspect="1"/>
          </p:cNvPicPr>
          <p:nvPr/>
        </p:nvPicPr>
        <p:blipFill rotWithShape="1">
          <a:blip r:embed="rId2"/>
          <a:srcRect r="13436" b="-1"/>
          <a:stretch/>
        </p:blipFill>
        <p:spPr>
          <a:xfrm>
            <a:off x="1375576" y="0"/>
            <a:ext cx="5520689" cy="4257097"/>
          </a:xfrm>
          <a:custGeom>
            <a:avLst/>
            <a:gdLst/>
            <a:ahLst/>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sp>
        <p:nvSpPr>
          <p:cNvPr id="3" name="Content Placeholder 2">
            <a:extLst>
              <a:ext uri="{FF2B5EF4-FFF2-40B4-BE49-F238E27FC236}">
                <a16:creationId xmlns:a16="http://schemas.microsoft.com/office/drawing/2014/main" id="{E1B3F1F1-CF80-1948-8E34-FAB809B8EC50}"/>
              </a:ext>
            </a:extLst>
          </p:cNvPr>
          <p:cNvSpPr>
            <a:spLocks noGrp="1"/>
          </p:cNvSpPr>
          <p:nvPr>
            <p:ph idx="1"/>
          </p:nvPr>
        </p:nvSpPr>
        <p:spPr>
          <a:xfrm>
            <a:off x="250693" y="4394794"/>
            <a:ext cx="3627158" cy="3499818"/>
          </a:xfrm>
        </p:spPr>
        <p:txBody>
          <a:bodyPr anchor="ctr">
            <a:normAutofit lnSpcReduction="10000"/>
          </a:bodyPr>
          <a:lstStyle/>
          <a:p>
            <a:pPr marL="0" indent="0">
              <a:buNone/>
            </a:pPr>
            <a:endParaRPr lang="en-GB" sz="1300" b="1" dirty="0">
              <a:latin typeface="+mj-lt"/>
            </a:endParaRPr>
          </a:p>
          <a:p>
            <a:pPr marL="0" indent="0">
              <a:buNone/>
            </a:pPr>
            <a:endParaRPr lang="en-GB" sz="1300" b="1" dirty="0">
              <a:latin typeface="+mj-lt"/>
            </a:endParaRPr>
          </a:p>
          <a:p>
            <a:pPr marL="0" indent="0">
              <a:buNone/>
            </a:pPr>
            <a:r>
              <a:rPr lang="en-GB" sz="1600" b="1" dirty="0">
                <a:latin typeface="+mj-lt"/>
              </a:rPr>
              <a:t>ANSWER THE QUESTIONS</a:t>
            </a:r>
          </a:p>
          <a:p>
            <a:pPr marL="228600" indent="-228600">
              <a:buAutoNum type="arabicPeriod"/>
            </a:pPr>
            <a:r>
              <a:rPr lang="en-GB" sz="1600" dirty="0">
                <a:latin typeface="+mj-lt"/>
              </a:rPr>
              <a:t>Can we always rest if we sleep enough?</a:t>
            </a:r>
          </a:p>
          <a:p>
            <a:pPr marL="228600" indent="-228600">
              <a:buAutoNum type="arabicPeriod"/>
            </a:pPr>
            <a:r>
              <a:rPr lang="en-GB" sz="1600" dirty="0">
                <a:latin typeface="+mj-lt"/>
              </a:rPr>
              <a:t>Can you give 2 examples for active physical rest?</a:t>
            </a:r>
          </a:p>
          <a:p>
            <a:pPr marL="228600" indent="-228600">
              <a:buAutoNum type="arabicPeriod"/>
            </a:pPr>
            <a:r>
              <a:rPr lang="en-GB" sz="1600" dirty="0">
                <a:latin typeface="+mj-lt"/>
              </a:rPr>
              <a:t>What happens if we are not mentally rested?</a:t>
            </a:r>
          </a:p>
          <a:p>
            <a:pPr marL="228600" indent="-228600">
              <a:buFont typeface="Arial" panose="020B0604020202020204" pitchFamily="34" charset="0"/>
              <a:buAutoNum type="arabicPeriod"/>
            </a:pPr>
            <a:r>
              <a:rPr lang="en-GB" sz="1600" dirty="0">
                <a:latin typeface="+mj-lt"/>
              </a:rPr>
              <a:t>Do you agree with </a:t>
            </a:r>
            <a:r>
              <a:rPr lang="en-GB" sz="1600" dirty="0" err="1">
                <a:latin typeface="+mj-lt"/>
              </a:rPr>
              <a:t>Dr.</a:t>
            </a:r>
            <a:r>
              <a:rPr lang="en-GB" sz="1600" dirty="0">
                <a:latin typeface="+mj-lt"/>
              </a:rPr>
              <a:t> Saundra Dalton-Smith about creative rest?</a:t>
            </a:r>
          </a:p>
          <a:p>
            <a:pPr marL="228600" indent="-228600">
              <a:buFont typeface="Arial" panose="020B0604020202020204" pitchFamily="34" charset="0"/>
              <a:buAutoNum type="arabicPeriod"/>
            </a:pPr>
            <a:r>
              <a:rPr lang="en-GB" sz="1600" dirty="0">
                <a:latin typeface="+mj-lt"/>
              </a:rPr>
              <a:t>Is it easy for you to say ‘No’?</a:t>
            </a:r>
          </a:p>
          <a:p>
            <a:pPr marL="228600" indent="-228600">
              <a:buFont typeface="Arial" panose="020B0604020202020204" pitchFamily="34" charset="0"/>
              <a:buAutoNum type="arabicPeriod"/>
            </a:pPr>
            <a:r>
              <a:rPr lang="en-GB" sz="1600" dirty="0">
                <a:latin typeface="+mj-lt"/>
              </a:rPr>
              <a:t>What should we do to fix our social rest deficit?</a:t>
            </a:r>
          </a:p>
          <a:p>
            <a:pPr marL="228600" indent="-228600">
              <a:buFont typeface="Arial" panose="020B0604020202020204" pitchFamily="34" charset="0"/>
              <a:buAutoNum type="arabicPeriod"/>
            </a:pPr>
            <a:endParaRPr lang="en-GB" sz="1300" dirty="0">
              <a:latin typeface="+mj-lt"/>
            </a:endParaRPr>
          </a:p>
          <a:p>
            <a:pPr marL="228600" indent="-228600">
              <a:buFont typeface="Arial" panose="020B0604020202020204" pitchFamily="34" charset="0"/>
              <a:buAutoNum type="arabicPeriod"/>
            </a:pPr>
            <a:endParaRPr lang="en-GB" sz="1300" dirty="0">
              <a:latin typeface="+mj-lt"/>
            </a:endParaRPr>
          </a:p>
          <a:p>
            <a:pPr marL="228600" indent="-228600">
              <a:buAutoNum type="arabicPeriod"/>
            </a:pPr>
            <a:endParaRPr lang="en-GB" sz="1300" dirty="0">
              <a:latin typeface="+mj-lt"/>
            </a:endParaRPr>
          </a:p>
          <a:p>
            <a:pPr marL="0" indent="0">
              <a:buNone/>
            </a:pPr>
            <a:endParaRPr lang="en-GB" sz="1300" b="1" dirty="0"/>
          </a:p>
          <a:p>
            <a:pPr marL="228600" indent="-228600">
              <a:buAutoNum type="arabicPeriod"/>
            </a:pPr>
            <a:endParaRPr lang="en-GB" sz="1300" dirty="0">
              <a:latin typeface="+mj-lt"/>
            </a:endParaRPr>
          </a:p>
          <a:p>
            <a:pPr marL="228600" indent="-228600">
              <a:buAutoNum type="arabicPeriod"/>
            </a:pPr>
            <a:endParaRPr lang="en-GB" sz="1300" dirty="0">
              <a:latin typeface="+mj-lt"/>
            </a:endParaRPr>
          </a:p>
          <a:p>
            <a:pPr marL="0" indent="0">
              <a:buNone/>
            </a:pPr>
            <a:endParaRPr lang="en-GB" sz="1300" dirty="0">
              <a:latin typeface="+mj-lt"/>
            </a:endParaRPr>
          </a:p>
          <a:p>
            <a:pPr marL="0" indent="0">
              <a:buNone/>
            </a:pPr>
            <a:endParaRPr lang="en-GB" sz="1300" b="1" dirty="0">
              <a:latin typeface="+mj-lt"/>
            </a:endParaRPr>
          </a:p>
          <a:p>
            <a:pPr marL="0" indent="0">
              <a:buNone/>
            </a:pPr>
            <a:endParaRPr lang="en-GB" sz="1300" b="1" dirty="0">
              <a:latin typeface="+mj-lt"/>
            </a:endParaRPr>
          </a:p>
          <a:p>
            <a:pPr marL="0" indent="0">
              <a:buNone/>
            </a:pPr>
            <a:endParaRPr lang="en-TR" sz="1300" dirty="0"/>
          </a:p>
        </p:txBody>
      </p:sp>
      <p:sp>
        <p:nvSpPr>
          <p:cNvPr id="13" name="Oval 12">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83450" y="5861964"/>
            <a:ext cx="289193" cy="292281"/>
          </a:xfrm>
          <a:prstGeom prst="ellipse">
            <a:avLst/>
          </a:prstGeom>
          <a:solidFill>
            <a:srgbClr val="C36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Oval 14">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7112" y="6327170"/>
            <a:ext cx="1090813" cy="1068153"/>
          </a:xfrm>
          <a:prstGeom prst="ellipse">
            <a:avLst/>
          </a:prstGeom>
          <a:solidFill>
            <a:srgbClr val="5F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17" name="Straight Connector 16">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24525" y="7546247"/>
            <a:ext cx="0" cy="977265"/>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8D5C9B2-DE9D-CD41-8031-796A2471AA2F}"/>
              </a:ext>
            </a:extLst>
          </p:cNvPr>
          <p:cNvSpPr txBox="1"/>
          <p:nvPr/>
        </p:nvSpPr>
        <p:spPr>
          <a:xfrm>
            <a:off x="102192" y="7219500"/>
            <a:ext cx="6610496" cy="2231380"/>
          </a:xfrm>
          <a:prstGeom prst="rect">
            <a:avLst/>
          </a:prstGeom>
          <a:noFill/>
        </p:spPr>
        <p:txBody>
          <a:bodyPr wrap="square" rtlCol="0">
            <a:spAutoFit/>
          </a:bodyPr>
          <a:lstStyle/>
          <a:p>
            <a:pPr>
              <a:spcAft>
                <a:spcPts val="600"/>
              </a:spcAft>
            </a:pPr>
            <a:endParaRPr lang="en-GB" sz="1100" b="1" dirty="0">
              <a:latin typeface="+mj-lt"/>
            </a:endParaRPr>
          </a:p>
          <a:p>
            <a:pPr>
              <a:spcAft>
                <a:spcPts val="600"/>
              </a:spcAft>
            </a:pPr>
            <a:r>
              <a:rPr lang="en-GB" sz="1400" b="1" dirty="0">
                <a:latin typeface="+mj-lt"/>
              </a:rPr>
              <a:t>Homework:</a:t>
            </a:r>
          </a:p>
          <a:p>
            <a:pPr>
              <a:spcAft>
                <a:spcPts val="600"/>
              </a:spcAft>
            </a:pPr>
            <a:r>
              <a:rPr lang="en-GB" sz="1400" b="1" dirty="0">
                <a:latin typeface="+mj-lt"/>
              </a:rPr>
              <a:t>Are you stressed or not?</a:t>
            </a:r>
          </a:p>
          <a:p>
            <a:pPr>
              <a:spcAft>
                <a:spcPts val="600"/>
              </a:spcAft>
            </a:pPr>
            <a:r>
              <a:rPr lang="en-GB" sz="1400" b="1" dirty="0">
                <a:latin typeface="+mj-lt"/>
              </a:rPr>
              <a:t>Do this quiz.</a:t>
            </a:r>
          </a:p>
          <a:p>
            <a:pPr>
              <a:spcAft>
                <a:spcPts val="600"/>
              </a:spcAft>
            </a:pPr>
            <a:r>
              <a:rPr lang="en-GB" sz="1400" b="1" dirty="0">
                <a:latin typeface="+mj-lt"/>
                <a:hlinkClick r:id="rId3"/>
              </a:rPr>
              <a:t>http://www.bbc.co.uk/news/special/2013/newsspec_6115-b/english/index.html?v=1.1.0#</a:t>
            </a:r>
            <a:endParaRPr lang="en-GB" sz="1400" b="1" dirty="0">
              <a:latin typeface="+mj-lt"/>
            </a:endParaRPr>
          </a:p>
          <a:p>
            <a:pPr>
              <a:spcAft>
                <a:spcPts val="600"/>
              </a:spcAft>
            </a:pPr>
            <a:r>
              <a:rPr lang="en-GB" sz="1400" dirty="0"/>
              <a:t>Watch the TED Talk:</a:t>
            </a:r>
            <a:r>
              <a:rPr lang="en-GB" sz="1400" i="1" dirty="0"/>
              <a:t> </a:t>
            </a:r>
            <a:r>
              <a:rPr lang="en-GB" sz="1400" i="1" dirty="0">
                <a:hlinkClick r:id="rId4"/>
              </a:rPr>
              <a:t>https://www.youtube.com/watch?v=ZGNN4EPJzGk&amp;feature=emb_logo</a:t>
            </a:r>
            <a:endParaRPr lang="en-GB" sz="1400" i="1" dirty="0"/>
          </a:p>
          <a:p>
            <a:pPr>
              <a:spcAft>
                <a:spcPts val="600"/>
              </a:spcAft>
            </a:pPr>
            <a:endParaRPr lang="en-GB" sz="1400" b="1" dirty="0">
              <a:latin typeface="+mj-lt"/>
            </a:endParaRPr>
          </a:p>
        </p:txBody>
      </p:sp>
    </p:spTree>
    <p:extLst>
      <p:ext uri="{BB962C8B-B14F-4D97-AF65-F5344CB8AC3E}">
        <p14:creationId xmlns:p14="http://schemas.microsoft.com/office/powerpoint/2010/main" val="25191864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1184</Words>
  <Application>Microsoft Macintosh PowerPoint</Application>
  <PresentationFormat>A4 Paper (210x297 mm)</PresentationFormat>
  <Paragraphs>94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MACSHANDWRITING</vt:lpstr>
      <vt:lpstr>Wingdings</vt:lpstr>
      <vt:lpstr>Office Theme</vt:lpstr>
      <vt:lpstr>THE 7 TYPES OF REST THAT EVERY PERSON NEEDS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7 TYPES OF REST THAT EVERY PERSON NEEDS </dc:title>
  <dc:creator>Eva Buyuksimkesyan</dc:creator>
  <cp:lastModifiedBy>Eva Buyuksimkesyan</cp:lastModifiedBy>
  <cp:revision>9</cp:revision>
  <dcterms:created xsi:type="dcterms:W3CDTF">2021-01-14T20:33:27Z</dcterms:created>
  <dcterms:modified xsi:type="dcterms:W3CDTF">2021-01-14T21:19:04Z</dcterms:modified>
</cp:coreProperties>
</file>